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12192000" cy="6858000"/>
  <p:notesSz cx="6858000" cy="9144000"/>
  <p:embeddedFontLs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Roboto" panose="020B0604020202020204" charset="0"/>
      <p:regular r:id="rId30"/>
      <p:bold r:id="rId31"/>
      <p:italic r:id="rId32"/>
      <p:boldItalic r:id="rId33"/>
    </p:embeddedFont>
    <p:embeddedFont>
      <p:font typeface="Consolas" panose="020B0609020204030204" pitchFamily="49" charset="0"/>
      <p:regular r:id="rId34"/>
      <p:bold r:id="rId35"/>
      <p:italic r:id="rId36"/>
      <p:boldItalic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      <p15:guide id="1" orient="horz" pos="2184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87" d="100"/>
          <a:sy n="87" d="100"/>
        </p:scale>
        <p:origin x="-422" y="43"/>
      </p:cViewPr>
      <p:guideLst>
        <p:guide orient="horz" pos="218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93747219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6" name="Google Shape;13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1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  <p:sp>
        <p:nvSpPr>
          <p:cNvPr id="138" name="Google Shape;138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6d401d62a2_1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6d401d62a2_1_7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g6d401d62a2_1_7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6d401d62a2_1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1" name="Google Shape;231;g6d401d62a2_1_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g6d401d62a2_1_4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  <p:sp>
        <p:nvSpPr>
          <p:cNvPr id="233" name="Google Shape;233;g6d401d62a2_1_40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6bbc7433b2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6bbc7433b2_0_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g6bbc7433b2_0_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6d401d62a2_1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8" name="Google Shape;248;g6d401d62a2_1_4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g6d401d62a2_1_4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  <p:sp>
        <p:nvSpPr>
          <p:cNvPr id="250" name="Google Shape;250;g6d401d62a2_1_47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6d401d62a2_1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6d401d62a2_1_5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g6d401d62a2_1_5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6d401d62a2_1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6d401d62a2_1_1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g6d401d62a2_1_1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6d401d62a2_1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6d401d62a2_1_6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g6d401d62a2_1_6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6d401d62a2_1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2" name="Google Shape;282;g6d401d62a2_1_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g6d401d62a2_1_8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  <p:sp>
        <p:nvSpPr>
          <p:cNvPr id="284" name="Google Shape;284;g6d401d62a2_1_86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6d401d62a2_1_9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" name="Google Shape;289;g6d401d62a2_1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6d401d62a2_1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6d401d62a2_1_1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g6d401d62a2_1_1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6" name="Google Shape;14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2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  <p:sp>
        <p:nvSpPr>
          <p:cNvPr id="148" name="Google Shape;148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1" name="Google Shape;321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p18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</a:rPr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</a:rPr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>
                <a:solidFill>
                  <a:srgbClr val="000000"/>
                </a:solidFill>
              </a:rPr>
              <a:t> license.</a:t>
            </a:r>
            <a:endParaRPr sz="1000">
              <a:solidFill>
                <a:srgbClr val="000000"/>
              </a:solidFill>
            </a:endParaRPr>
          </a:p>
        </p:txBody>
      </p:sp>
      <p:sp>
        <p:nvSpPr>
          <p:cNvPr id="323" name="Google Shape;323;p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21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6bb4c4467f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6bb4c4467f_0_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g6bb4c4467f_0_3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3" name="Google Shape;333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334;p21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</a:rPr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</a:rPr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>
                <a:solidFill>
                  <a:srgbClr val="000000"/>
                </a:solidFill>
              </a:rPr>
              <a:t> license.</a:t>
            </a:r>
            <a:endParaRPr sz="1000">
              <a:solidFill>
                <a:srgbClr val="000000"/>
              </a:solidFill>
            </a:endParaRPr>
          </a:p>
        </p:txBody>
      </p:sp>
      <p:sp>
        <p:nvSpPr>
          <p:cNvPr id="335" name="Google Shape;335;p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23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5" name="Google Shape;155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  <p:sp>
        <p:nvSpPr>
          <p:cNvPr id="157" name="Google Shape;157;p4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2" name="Google Shape;162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6d401d62a2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3" name="Google Shape;173;g6d401d62a2_1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g6d401d62a2_1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6d401d62a2_1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4" name="Google Shape;184;g6d401d62a2_1_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g6d401d62a2_1_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sp>
        <p:nvSpPr>
          <p:cNvPr id="186" name="Google Shape;186;g6d401d62a2_1_11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6d401d62a2_1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1" name="Google Shape;191;g6d401d62a2_1_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g6d401d62a2_1_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6d401d62a2_1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2" name="Google Shape;202;g6d401d62a2_1_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g6d401d62a2_1_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6d401d62a2_1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3" name="Google Shape;213;g6d401d62a2_1_7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g6d401d62a2_1_7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sp>
        <p:nvSpPr>
          <p:cNvPr id="215" name="Google Shape;215;g6d401d62a2_1_70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2.png"/><Relationship Id="rId7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jp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gif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acebook.com/SoftwareUniversity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8.png"/><Relationship Id="rId5" Type="http://schemas.openxmlformats.org/officeDocument/2006/relationships/hyperlink" Target="http://forum.softuni.bg/" TargetMode="External"/><Relationship Id="rId4" Type="http://schemas.openxmlformats.org/officeDocument/2006/relationships/image" Target="../media/image17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esentation Title Slide">
  <p:cSld name="Presentation Title Slid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2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613359" y="4598867"/>
            <a:ext cx="109653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lvl="0" algn="ctr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666666"/>
              </a:buClr>
              <a:buSzPts val="3598"/>
              <a:buFont typeface="Roboto"/>
              <a:buNone/>
              <a:defRPr sz="3598" b="1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lvl="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lvl="3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lvl="4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lvl="5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title"/>
          </p:nvPr>
        </p:nvSpPr>
        <p:spPr>
          <a:xfrm>
            <a:off x="1217450" y="319750"/>
            <a:ext cx="9753900" cy="41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Font typeface="Calibri"/>
              <a:buNone/>
              <a:defRPr sz="110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/>
          <p:nvPr/>
        </p:nvSpPr>
        <p:spPr>
          <a:xfrm>
            <a:off x="-1589" y="6702676"/>
            <a:ext cx="12195176" cy="21721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20;p2"/>
          <p:cNvSpPr/>
          <p:nvPr/>
        </p:nvSpPr>
        <p:spPr>
          <a:xfrm>
            <a:off x="-1588" y="6702676"/>
            <a:ext cx="12192000" cy="21721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extLst>
    <p:ext uri="{DCECCB84-F9BA-43D5-87BE-67443E8EF086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11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1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11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1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8" name="Google Shape;118;p11"/>
          <p:cNvSpPr/>
          <p:nvPr/>
        </p:nvSpPr>
        <p:spPr>
          <a:xfrm>
            <a:off x="0" y="-7074"/>
            <a:ext cx="12195176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9" name="Google Shape;119;p11"/>
          <p:cNvPicPr preferRelativeResize="0"/>
          <p:nvPr/>
        </p:nvPicPr>
        <p:blipFill rotWithShape="1">
          <a:blip r:embed="rId3">
            <a:alphaModFix/>
          </a:blip>
          <a:srcRect b="7054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1" descr="us4bg-logo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3525" y="1526700"/>
            <a:ext cx="1666875" cy="162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1" descr="promianata-logo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65125" y="3562275"/>
            <a:ext cx="3943350" cy="103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1" descr="vratsa-municipality-logo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36100" y="1726725"/>
            <a:ext cx="1276350" cy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1" descr="Telerik_Academy_Logo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41325" y="1890875"/>
            <a:ext cx="4440299" cy="117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1" descr="mindhub-logo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642250" y="3793900"/>
            <a:ext cx="3314650" cy="66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1" descr="NMD-Logo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31725" y="3744050"/>
            <a:ext cx="2057400" cy="1076325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1"/>
          <p:cNvSpPr txBox="1"/>
          <p:nvPr/>
        </p:nvSpPr>
        <p:spPr>
          <a:xfrm>
            <a:off x="188825" y="55525"/>
            <a:ext cx="87360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Partners</a:t>
            </a:r>
            <a:endParaRPr sz="48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st">
  <p:cSld name="Last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12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2"/>
          <p:cNvSpPr txBox="1">
            <a:spLocks noGrp="1"/>
          </p:cNvSpPr>
          <p:nvPr>
            <p:ph type="body" idx="1"/>
          </p:nvPr>
        </p:nvSpPr>
        <p:spPr>
          <a:xfrm>
            <a:off x="152410" y="1186307"/>
            <a:ext cx="9504009" cy="5496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406273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798"/>
              <a:buFont typeface="Roboto"/>
              <a:buChar char="▪"/>
              <a:defRPr sz="2798"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431672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198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4189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998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pic>
        <p:nvPicPr>
          <p:cNvPr id="130" name="Google Shape;130;p12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261449" y="3608627"/>
            <a:ext cx="1119031" cy="1118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2">
            <a:hlinkClick r:id="rId5"/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337977" y="5017462"/>
            <a:ext cx="1042504" cy="1042233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12"/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12"/>
          <p:cNvSpPr txBox="1">
            <a:spLocks noGrp="1"/>
          </p:cNvSpPr>
          <p:nvPr>
            <p:ph type="title"/>
          </p:nvPr>
        </p:nvSpPr>
        <p:spPr>
          <a:xfrm>
            <a:off x="172286" y="108873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">
  <p:cSld name="Table of Conten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3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3"/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24;p3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body" idx="1"/>
          </p:nvPr>
        </p:nvSpPr>
        <p:spPr>
          <a:xfrm>
            <a:off x="196766" y="1371604"/>
            <a:ext cx="8182463" cy="4795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4443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398"/>
              <a:buFont typeface="Roboto"/>
              <a:buAutoNum type="arabicPeriod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9" name="Google Shape;29;p3"/>
          <p:cNvPicPr preferRelativeResize="0"/>
          <p:nvPr/>
        </p:nvPicPr>
        <p:blipFill rotWithShape="1">
          <a:blip r:embed="rId3">
            <a:alphaModFix/>
          </a:blip>
          <a:srcRect b="7054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4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4"/>
          <p:cNvSpPr/>
          <p:nvPr/>
        </p:nvSpPr>
        <p:spPr>
          <a:xfrm>
            <a:off x="-1" y="0"/>
            <a:ext cx="12192000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33;p4"/>
          <p:cNvSpPr txBox="1">
            <a:spLocks noGrp="1"/>
          </p:cNvSpPr>
          <p:nvPr>
            <p:ph type="body" idx="1"/>
          </p:nvPr>
        </p:nvSpPr>
        <p:spPr>
          <a:xfrm>
            <a:off x="190402" y="1196125"/>
            <a:ext cx="11818096" cy="5201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8" name="Google Shape;38;p4"/>
          <p:cNvPicPr preferRelativeResize="0"/>
          <p:nvPr/>
        </p:nvPicPr>
        <p:blipFill rotWithShape="1">
          <a:blip r:embed="rId3">
            <a:alphaModFix/>
          </a:blip>
          <a:srcRect b="7054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oogle Shape;40;p5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5"/>
          <p:cNvSpPr/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i="0" u="none" strike="noStrike" cap="none">
              <a:solidFill>
                <a:srgbClr val="F7C86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urce Code Example">
  <p:cSld name="Source Code Example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3;p6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6"/>
          <p:cNvSpPr txBox="1">
            <a:spLocks noGrp="1"/>
          </p:cNvSpPr>
          <p:nvPr>
            <p:ph type="body" idx="1"/>
          </p:nvPr>
        </p:nvSpPr>
        <p:spPr>
          <a:xfrm>
            <a:off x="615283" y="1830475"/>
            <a:ext cx="10961400" cy="1633500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74E13"/>
              </a:buClr>
              <a:buSzPts val="2398"/>
              <a:buNone/>
              <a:defRPr sz="2398" b="1">
                <a:solidFill>
                  <a:srgbClr val="274E13"/>
                </a:solidFill>
                <a:latin typeface="Consolas"/>
                <a:ea typeface="Consolas"/>
                <a:cs typeface="Consolas"/>
                <a:sym typeface="Consolas"/>
              </a:defRPr>
            </a:lvl1pPr>
            <a:lvl2pPr marL="914400" lvl="1" indent="-34290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marL="1371600" lvl="2" indent="-34290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marL="1828800" lvl="3" indent="-34290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marL="2286000" lvl="4" indent="-34290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marL="2743200" lvl="5" indent="-3429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8" name="Google Shape;48;p6"/>
          <p:cNvSpPr/>
          <p:nvPr/>
        </p:nvSpPr>
        <p:spPr>
          <a:xfrm>
            <a:off x="-3176" y="0"/>
            <a:ext cx="12195300" cy="1095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" name="Google Shape;49;p6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50" name="Google Shape;50;p6"/>
          <p:cNvPicPr preferRelativeResize="0"/>
          <p:nvPr/>
        </p:nvPicPr>
        <p:blipFill rotWithShape="1">
          <a:blip r:embed="rId3">
            <a:alphaModFix/>
          </a:blip>
          <a:srcRect b="7054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portant Concept">
  <p:cSld name="Important Concept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7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7"/>
          <p:cNvSpPr/>
          <p:nvPr/>
        </p:nvSpPr>
        <p:spPr>
          <a:xfrm>
            <a:off x="-3472" y="0"/>
            <a:ext cx="115383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4" name="Google Shape;54;p7" descr="E:\002-KIMS BUSINESS\007-02-Fullslidesppt-Contents\20161228\02-edu\bulb-item2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5205" y="1792355"/>
            <a:ext cx="1830305" cy="4062222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7"/>
          <p:cNvSpPr txBox="1">
            <a:spLocks noGrp="1"/>
          </p:cNvSpPr>
          <p:nvPr>
            <p:ph type="body" idx="1"/>
          </p:nvPr>
        </p:nvSpPr>
        <p:spPr>
          <a:xfrm>
            <a:off x="2065510" y="1121144"/>
            <a:ext cx="9929724" cy="5276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4443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398"/>
              <a:buFont typeface="Roboto"/>
              <a:buChar char="▪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4316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198"/>
              <a:buFont typeface="Roboto"/>
              <a:buChar char="▪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4189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998"/>
              <a:buFont typeface="Roboto"/>
              <a:buChar char="▪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4062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798"/>
              <a:buFont typeface="Roboto"/>
              <a:buChar char="▪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93573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598"/>
              <a:buFont typeface="Roboto"/>
              <a:buChar char="▪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title"/>
          </p:nvPr>
        </p:nvSpPr>
        <p:spPr>
          <a:xfrm>
            <a:off x="1296957" y="100750"/>
            <a:ext cx="8399495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98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7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7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7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0" name="Google Shape;60;p7"/>
          <p:cNvPicPr preferRelativeResize="0"/>
          <p:nvPr/>
        </p:nvPicPr>
        <p:blipFill rotWithShape="1">
          <a:blip r:embed="rId4">
            <a:alphaModFix/>
          </a:blip>
          <a:srcRect b="7054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estions Slide">
  <p:cSld name="Questions Slide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8"/>
          <p:cNvSpPr/>
          <p:nvPr/>
        </p:nvSpPr>
        <p:spPr>
          <a:xfrm>
            <a:off x="-1051301" y="703244"/>
            <a:ext cx="8406073" cy="10333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C6D1"/>
              </a:buClr>
              <a:buSzPts val="6158"/>
              <a:buFont typeface="Noto Sans Symbols"/>
              <a:buNone/>
            </a:pPr>
            <a:r>
              <a:rPr lang="en-US" sz="8797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Questions?</a:t>
            </a:r>
            <a:endParaRPr sz="8797" b="1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3" name="Google Shape;63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696452" y="314259"/>
            <a:ext cx="2126081" cy="530284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8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8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66" name="Google Shape;66;p8"/>
          <p:cNvPicPr preferRelativeResize="0"/>
          <p:nvPr/>
        </p:nvPicPr>
        <p:blipFill rotWithShape="1">
          <a:blip r:embed="rId3">
            <a:alphaModFix amt="8000"/>
          </a:blip>
          <a:srcRect t="24442"/>
          <a:stretch/>
        </p:blipFill>
        <p:spPr>
          <a:xfrm>
            <a:off x="-1612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8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8" name="Google Shape;68;p8"/>
          <p:cNvSpPr/>
          <p:nvPr/>
        </p:nvSpPr>
        <p:spPr>
          <a:xfrm>
            <a:off x="-1589" y="6371331"/>
            <a:ext cx="12195176" cy="50459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9" name="Google Shape;69;p8"/>
          <p:cNvCxnSpPr/>
          <p:nvPr/>
        </p:nvCxnSpPr>
        <p:spPr>
          <a:xfrm rot="10800000" flipH="1">
            <a:off x="1753064" y="3832365"/>
            <a:ext cx="8549700" cy="66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0" name="Google Shape;70;p8"/>
          <p:cNvCxnSpPr/>
          <p:nvPr/>
        </p:nvCxnSpPr>
        <p:spPr>
          <a:xfrm>
            <a:off x="1753064" y="383896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1" name="Google Shape;71;p8"/>
          <p:cNvCxnSpPr/>
          <p:nvPr/>
        </p:nvCxnSpPr>
        <p:spPr>
          <a:xfrm>
            <a:off x="3147650" y="383896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2" name="Google Shape;72;p8"/>
          <p:cNvCxnSpPr/>
          <p:nvPr/>
        </p:nvCxnSpPr>
        <p:spPr>
          <a:xfrm>
            <a:off x="4594850" y="383261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3" name="Google Shape;73;p8"/>
          <p:cNvCxnSpPr/>
          <p:nvPr/>
        </p:nvCxnSpPr>
        <p:spPr>
          <a:xfrm>
            <a:off x="6034850" y="383261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4" name="Google Shape;74;p8"/>
          <p:cNvCxnSpPr/>
          <p:nvPr/>
        </p:nvCxnSpPr>
        <p:spPr>
          <a:xfrm>
            <a:off x="7474850" y="383261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5" name="Google Shape;75;p8"/>
          <p:cNvCxnSpPr/>
          <p:nvPr/>
        </p:nvCxnSpPr>
        <p:spPr>
          <a:xfrm>
            <a:off x="8914850" y="383896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6" name="Google Shape;76;p8"/>
          <p:cNvCxnSpPr/>
          <p:nvPr/>
        </p:nvCxnSpPr>
        <p:spPr>
          <a:xfrm>
            <a:off x="6172157" y="359639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77" name="Google Shape;77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5348" y="2194674"/>
            <a:ext cx="2401363" cy="135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68552" y="4273150"/>
            <a:ext cx="921451" cy="918226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8"/>
          <p:cNvSpPr txBox="1"/>
          <p:nvPr/>
        </p:nvSpPr>
        <p:spPr>
          <a:xfrm>
            <a:off x="1268325" y="5176150"/>
            <a:ext cx="1108200" cy="50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134F5C"/>
                </a:solidFill>
                <a:latin typeface="Roboto"/>
                <a:ea typeface="Roboto"/>
                <a:cs typeface="Roboto"/>
                <a:sym typeface="Roboto"/>
              </a:rPr>
              <a:t>Гнездото</a:t>
            </a:r>
            <a:endParaRPr b="1">
              <a:solidFill>
                <a:srgbClr val="134F5C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134F5C"/>
                </a:solidFill>
                <a:latin typeface="Roboto"/>
                <a:ea typeface="Roboto"/>
                <a:cs typeface="Roboto"/>
                <a:sym typeface="Roboto"/>
              </a:rPr>
              <a:t>Coworking</a:t>
            </a:r>
            <a:endParaRPr b="1">
              <a:solidFill>
                <a:srgbClr val="134F5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" name="Google Shape;80;p8"/>
          <p:cNvSpPr/>
          <p:nvPr/>
        </p:nvSpPr>
        <p:spPr>
          <a:xfrm>
            <a:off x="2648988" y="4273150"/>
            <a:ext cx="1166400" cy="1109400"/>
          </a:xfrm>
          <a:prstGeom prst="decagon">
            <a:avLst>
              <a:gd name="vf" fmla="val 105146"/>
            </a:avLst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</a:rPr>
              <a:t>Цялостен курс по програмиране</a:t>
            </a:r>
            <a:endParaRPr sz="1200" b="1">
              <a:solidFill>
                <a:srgbClr val="FFFFFF"/>
              </a:solidFill>
            </a:endParaRPr>
          </a:p>
        </p:txBody>
      </p:sp>
      <p:sp>
        <p:nvSpPr>
          <p:cNvPr id="81" name="Google Shape;81;p8"/>
          <p:cNvSpPr/>
          <p:nvPr/>
        </p:nvSpPr>
        <p:spPr>
          <a:xfrm>
            <a:off x="4210975" y="4442500"/>
            <a:ext cx="921300" cy="770700"/>
          </a:xfrm>
          <a:prstGeom prst="snip1Rect">
            <a:avLst>
              <a:gd name="adj" fmla="val 16667"/>
            </a:avLst>
          </a:prstGeom>
          <a:solidFill>
            <a:srgbClr val="B4A7D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</a:rPr>
              <a:t>Дизайн</a:t>
            </a:r>
            <a:endParaRPr b="1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</a:rPr>
              <a:t>курс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82" name="Google Shape;82;p8"/>
          <p:cNvSpPr/>
          <p:nvPr/>
        </p:nvSpPr>
        <p:spPr>
          <a:xfrm>
            <a:off x="5409713" y="4279700"/>
            <a:ext cx="1280700" cy="11094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9FC5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</a:rPr>
              <a:t>Курс по</a:t>
            </a:r>
            <a:endParaRPr sz="1200" b="1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</a:rPr>
              <a:t>дигит.</a:t>
            </a:r>
            <a:endParaRPr sz="1200" b="1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</a:rPr>
              <a:t>маркетинг</a:t>
            </a:r>
            <a:endParaRPr sz="1200" b="1">
              <a:solidFill>
                <a:srgbClr val="FFFFFF"/>
              </a:solidFill>
            </a:endParaRPr>
          </a:p>
        </p:txBody>
      </p:sp>
      <p:pic>
        <p:nvPicPr>
          <p:cNvPr id="83" name="Google Shape;83;p8" descr="Резултат с изображение за mindhub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65937" y="4611161"/>
            <a:ext cx="1166399" cy="242196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8"/>
          <p:cNvPicPr preferRelativeResize="0"/>
          <p:nvPr/>
        </p:nvPicPr>
        <p:blipFill rotWithShape="1">
          <a:blip r:embed="rId7">
            <a:alphaModFix/>
          </a:blip>
          <a:srcRect l="9595" r="12078"/>
          <a:stretch/>
        </p:blipFill>
        <p:spPr>
          <a:xfrm>
            <a:off x="8284746" y="4385651"/>
            <a:ext cx="1108200" cy="884400"/>
          </a:xfrm>
          <a:prstGeom prst="teardrop">
            <a:avLst>
              <a:gd name="adj" fmla="val 87076"/>
            </a:avLst>
          </a:prstGeom>
          <a:noFill/>
          <a:ln>
            <a:noFill/>
          </a:ln>
        </p:spPr>
      </p:pic>
      <p:pic>
        <p:nvPicPr>
          <p:cNvPr id="85" name="Google Shape;85;p8" descr="HackVratsa Logo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322750" y="4490025"/>
            <a:ext cx="1501875" cy="6887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6" name="Google Shape;86;p8"/>
          <p:cNvCxnSpPr/>
          <p:nvPr/>
        </p:nvCxnSpPr>
        <p:spPr>
          <a:xfrm>
            <a:off x="10286450" y="383896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extLst>
    <p:ext uri="{DCECCB84-F9BA-43D5-87BE-67443E8EF086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 Slide Dark">
  <p:cSld name="Comparison Slide Dark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9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9"/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9"/>
          <p:cNvSpPr/>
          <p:nvPr/>
        </p:nvSpPr>
        <p:spPr>
          <a:xfrm>
            <a:off x="2" y="6184673"/>
            <a:ext cx="12192000" cy="673331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850" tIns="60925" rIns="12185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9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dk1"/>
          </a:solidFill>
          <a:ln w="635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9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9"/>
          <p:cNvSpPr txBox="1">
            <a:spLocks noGrp="1"/>
          </p:cNvSpPr>
          <p:nvPr>
            <p:ph type="body" idx="1"/>
          </p:nvPr>
        </p:nvSpPr>
        <p:spPr>
          <a:xfrm>
            <a:off x="190402" y="1195931"/>
            <a:ext cx="5426148" cy="4824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94" name="Google Shape;94;p9"/>
          <p:cNvSpPr txBox="1">
            <a:spLocks noGrp="1"/>
          </p:cNvSpPr>
          <p:nvPr>
            <p:ph type="body" idx="2"/>
          </p:nvPr>
        </p:nvSpPr>
        <p:spPr>
          <a:xfrm>
            <a:off x="6575450" y="1195931"/>
            <a:ext cx="5426147" cy="4824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95" name="Google Shape;95;p9"/>
          <p:cNvSpPr txBox="1">
            <a:spLocks noGrp="1"/>
          </p:cNvSpPr>
          <p:nvPr>
            <p:ph type="dt" idx="10"/>
          </p:nvPr>
        </p:nvSpPr>
        <p:spPr>
          <a:xfrm>
            <a:off x="188816" y="6390560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9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97" name="Google Shape;97;p9"/>
          <p:cNvPicPr preferRelativeResize="0"/>
          <p:nvPr/>
        </p:nvPicPr>
        <p:blipFill rotWithShape="1">
          <a:blip r:embed="rId3">
            <a:alphaModFix/>
          </a:blip>
          <a:srcRect b="7054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9"/>
          <p:cNvPicPr preferRelativeResize="0"/>
          <p:nvPr/>
        </p:nvPicPr>
        <p:blipFill rotWithShape="1">
          <a:blip r:embed="rId3">
            <a:alphaModFix/>
          </a:blip>
          <a:srcRect b="7054"/>
          <a:stretch/>
        </p:blipFill>
        <p:spPr>
          <a:xfrm>
            <a:off x="5395975" y="5393862"/>
            <a:ext cx="1396877" cy="730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and Content">
  <p:cSld name="Image and Content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10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0"/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10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rgbClr val="E5E5E5"/>
          </a:solidFill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marR="0" lvl="0" algn="ctr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31"/>
              <a:buFont typeface="Roboto"/>
              <a:buNone/>
              <a:defRPr sz="213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731"/>
              <a:buFont typeface="Noto Sans Symbols"/>
              <a:buNone/>
              <a:defRPr sz="373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198"/>
              <a:buFont typeface="Noto Sans Symbols"/>
              <a:buNone/>
              <a:defRPr sz="319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665"/>
              <a:buFont typeface="Noto Sans Symbols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665"/>
              <a:buFont typeface="Noto Sans Symbols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3" name="Google Shape;103;p10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rgbClr val="274E1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10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10"/>
          <p:cNvSpPr/>
          <p:nvPr/>
        </p:nvSpPr>
        <p:spPr>
          <a:xfrm>
            <a:off x="2" y="6721482"/>
            <a:ext cx="12192000" cy="136521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10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299" cy="5027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07" name="Google Shape;107;p10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0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0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10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11" name="Google Shape;111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70854" y="232973"/>
            <a:ext cx="2126081" cy="530284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0"/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9"/>
              <a:buFont typeface="Calibri"/>
              <a:buNone/>
            </a:pPr>
            <a:endParaRPr sz="2399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998"/>
              <a:buFont typeface="Roboto"/>
              <a:buNone/>
              <a:defRPr sz="3998" b="1" i="0" u="none" strike="noStrike" cap="none">
                <a:solidFill>
                  <a:srgbClr val="274E1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body" idx="1"/>
          </p:nvPr>
        </p:nvSpPr>
        <p:spPr>
          <a:xfrm>
            <a:off x="190413" y="1138844"/>
            <a:ext cx="11804822" cy="52429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marR="0" lvl="0" indent="-444372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3398"/>
              <a:buFont typeface="Noto Sans Symbols"/>
              <a:buChar char="▪"/>
              <a:defRPr sz="3398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31672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3198"/>
              <a:buFont typeface="Noto Sans Symbols"/>
              <a:buChar char="▪"/>
              <a:defRPr sz="3198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18972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2998"/>
              <a:buFont typeface="Noto Sans Symbols"/>
              <a:buChar char="▪"/>
              <a:defRPr sz="2998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406272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2798"/>
              <a:buFont typeface="Noto Sans Symbols"/>
              <a:buChar char="▪"/>
              <a:defRPr sz="2798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93573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2598"/>
              <a:buFont typeface="Noto Sans Symbols"/>
              <a:buChar char="▪"/>
              <a:defRPr sz="2598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97827" algn="l" rtl="0"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2665"/>
              <a:buFont typeface="Arial"/>
              <a:buChar char="•"/>
              <a:defRPr sz="2665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97827" algn="l" rtl="0">
              <a:spcBef>
                <a:spcPts val="533"/>
              </a:spcBef>
              <a:spcAft>
                <a:spcPts val="0"/>
              </a:spcAft>
              <a:buClr>
                <a:srgbClr val="1A340C"/>
              </a:buClr>
              <a:buSzPts val="2665"/>
              <a:buFont typeface="Arial"/>
              <a:buChar char="•"/>
              <a:defRPr sz="2665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97827" algn="l" rtl="0">
              <a:spcBef>
                <a:spcPts val="533"/>
              </a:spcBef>
              <a:spcAft>
                <a:spcPts val="0"/>
              </a:spcAft>
              <a:buClr>
                <a:srgbClr val="1A340C"/>
              </a:buClr>
              <a:buSzPts val="2665"/>
              <a:buFont typeface="Arial"/>
              <a:buChar char="•"/>
              <a:defRPr sz="2665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97827" algn="l" rtl="0">
              <a:spcBef>
                <a:spcPts val="533"/>
              </a:spcBef>
              <a:spcAft>
                <a:spcPts val="0"/>
              </a:spcAft>
              <a:buClr>
                <a:srgbClr val="1A340C"/>
              </a:buClr>
              <a:buSzPts val="2665"/>
              <a:buFont typeface="Arial"/>
              <a:buChar char="•"/>
              <a:defRPr sz="2665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vratsasoftware.com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hyperlink" Target="http://www.vratsasoftware.com" TargetMode="External"/><Relationship Id="rId7" Type="http://schemas.openxmlformats.org/officeDocument/2006/relationships/hyperlink" Target="http://softuni.foundation/" TargetMode="External"/><Relationship Id="rId12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www.vso.slack.com" TargetMode="External"/><Relationship Id="rId11" Type="http://schemas.openxmlformats.org/officeDocument/2006/relationships/hyperlink" Target="http://forum.softuni.bg/" TargetMode="External"/><Relationship Id="rId5" Type="http://schemas.openxmlformats.org/officeDocument/2006/relationships/hyperlink" Target="http://www.fb.com/VratsaSoftware" TargetMode="External"/><Relationship Id="rId10" Type="http://schemas.openxmlformats.org/officeDocument/2006/relationships/image" Target="../media/image21.png"/><Relationship Id="rId4" Type="http://schemas.openxmlformats.org/officeDocument/2006/relationships/hyperlink" Target="http://www.nest.bg" TargetMode="External"/><Relationship Id="rId9" Type="http://schemas.openxmlformats.org/officeDocument/2006/relationships/hyperlink" Target="http://www.facebook.com/SoftwareUniversity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3"/>
          <p:cNvSpPr txBox="1">
            <a:spLocks noGrp="1"/>
          </p:cNvSpPr>
          <p:nvPr>
            <p:ph type="subTitle" idx="1"/>
          </p:nvPr>
        </p:nvSpPr>
        <p:spPr>
          <a:xfrm>
            <a:off x="613350" y="4598873"/>
            <a:ext cx="10965300" cy="6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98"/>
              <a:buNone/>
            </a:pPr>
            <a:r>
              <a:rPr lang="en-US"/>
              <a:t>PHP web development 2019/2020</a:t>
            </a:r>
            <a:endParaRPr/>
          </a:p>
          <a:p>
            <a:pPr marL="0" lvl="0" indent="0" algn="ctr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98"/>
              <a:buNone/>
            </a:pPr>
            <a:endParaRPr/>
          </a:p>
        </p:txBody>
      </p:sp>
      <p:sp>
        <p:nvSpPr>
          <p:cNvPr id="141" name="Google Shape;141;p13"/>
          <p:cNvSpPr txBox="1">
            <a:spLocks noGrp="1"/>
          </p:cNvSpPr>
          <p:nvPr>
            <p:ph type="title"/>
          </p:nvPr>
        </p:nvSpPr>
        <p:spPr>
          <a:xfrm>
            <a:off x="998700" y="333125"/>
            <a:ext cx="10194600" cy="41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/>
              <a:t>Working with user input</a:t>
            </a:r>
            <a:endParaRPr sz="9600"/>
          </a:p>
        </p:txBody>
      </p:sp>
      <p:sp>
        <p:nvSpPr>
          <p:cNvPr id="142" name="Google Shape;142;p13"/>
          <p:cNvSpPr txBox="1">
            <a:spLocks noGrp="1"/>
          </p:cNvSpPr>
          <p:nvPr>
            <p:ph type="body" idx="4294967295"/>
          </p:nvPr>
        </p:nvSpPr>
        <p:spPr>
          <a:xfrm>
            <a:off x="6096000" y="5591375"/>
            <a:ext cx="6012600" cy="10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b" anchorCtr="0">
            <a:noAutofit/>
          </a:bodyPr>
          <a:lstStyle/>
          <a:p>
            <a:pPr marL="0" lvl="0" indent="0" algn="r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1A334B"/>
              </a:buClr>
              <a:buSzPts val="1700"/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https://vratsasoftware.com/</a:t>
            </a:r>
            <a:r>
              <a:rPr lang="en-US"/>
              <a:t> </a:t>
            </a:r>
            <a:endParaRPr/>
          </a:p>
        </p:txBody>
      </p:sp>
      <p:sp>
        <p:nvSpPr>
          <p:cNvPr id="143" name="Google Shape;143;p13"/>
          <p:cNvSpPr txBox="1">
            <a:spLocks noGrp="1"/>
          </p:cNvSpPr>
          <p:nvPr>
            <p:ph type="body" idx="4294967295"/>
          </p:nvPr>
        </p:nvSpPr>
        <p:spPr>
          <a:xfrm>
            <a:off x="113425" y="5369325"/>
            <a:ext cx="6012600" cy="128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b" anchorCtr="0">
            <a:no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</a:pPr>
            <a:r>
              <a:rPr lang="en-US"/>
              <a:t>Milena Tomova</a:t>
            </a:r>
            <a:endParaRPr/>
          </a:p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</a:pPr>
            <a:r>
              <a:rPr lang="en-US"/>
              <a:t>Vratsa Software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2"/>
          <p:cNvSpPr txBox="1">
            <a:spLocks noGrp="1"/>
          </p:cNvSpPr>
          <p:nvPr>
            <p:ph type="body" idx="1"/>
          </p:nvPr>
        </p:nvSpPr>
        <p:spPr>
          <a:xfrm>
            <a:off x="190402" y="1196125"/>
            <a:ext cx="11818200" cy="52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$_GET[]</a:t>
            </a:r>
            <a:endParaRPr sz="2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$_POST[]</a:t>
            </a:r>
            <a:r>
              <a:rPr lang="en-US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$_</a:t>
            </a:r>
            <a:r>
              <a:rPr lang="en-US" sz="240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FILES[]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6915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398"/>
              <a:buNone/>
            </a:pPr>
            <a:endParaRPr dirty="0"/>
          </a:p>
        </p:txBody>
      </p:sp>
      <p:sp>
        <p:nvSpPr>
          <p:cNvPr id="224" name="Google Shape;224;p22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GLOBAL ARRAYS</a:t>
            </a:r>
            <a:endParaRPr/>
          </a:p>
        </p:txBody>
      </p:sp>
      <p:sp>
        <p:nvSpPr>
          <p:cNvPr id="225" name="Google Shape;225;p22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  <p:sp>
        <p:nvSpPr>
          <p:cNvPr id="226" name="Google Shape;226;p22"/>
          <p:cNvSpPr txBox="1"/>
          <p:nvPr/>
        </p:nvSpPr>
        <p:spPr>
          <a:xfrm>
            <a:off x="3224875" y="1485900"/>
            <a:ext cx="5886900" cy="526800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>
                <a:solidFill>
                  <a:srgbClr val="434343"/>
                </a:solidFill>
              </a:rPr>
              <a:t>&lt;form action=“index.php” </a:t>
            </a:r>
            <a:r>
              <a:rPr lang="en-US">
                <a:solidFill>
                  <a:schemeClr val="lt1"/>
                </a:solidFill>
              </a:rPr>
              <a:t>method=“get”</a:t>
            </a:r>
            <a:r>
              <a:rPr lang="en-US">
                <a:solidFill>
                  <a:srgbClr val="434343"/>
                </a:solidFill>
              </a:rPr>
              <a:t>&gt;</a:t>
            </a:r>
            <a:endParaRPr sz="2400">
              <a:solidFill>
                <a:srgbClr val="434343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398">
              <a:solidFill>
                <a:srgbClr val="1A340C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3398">
              <a:solidFill>
                <a:srgbClr val="1A340C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399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27" name="Google Shape;227;p22"/>
          <p:cNvSpPr txBox="1"/>
          <p:nvPr/>
        </p:nvSpPr>
        <p:spPr>
          <a:xfrm>
            <a:off x="3224875" y="2506675"/>
            <a:ext cx="5886900" cy="822600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>
                <a:solidFill>
                  <a:srgbClr val="434343"/>
                </a:solidFill>
              </a:rPr>
              <a:t>&lt;form action=“index.php” </a:t>
            </a:r>
            <a:r>
              <a:rPr lang="en-US">
                <a:solidFill>
                  <a:schemeClr val="lt1"/>
                </a:solidFill>
              </a:rPr>
              <a:t>method=“post”</a:t>
            </a:r>
            <a:r>
              <a:rPr lang="en-US">
                <a:solidFill>
                  <a:srgbClr val="434343"/>
                </a:solidFill>
              </a:rPr>
              <a:t>&gt;</a:t>
            </a:r>
            <a:endParaRPr>
              <a:solidFill>
                <a:srgbClr val="434343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398">
              <a:solidFill>
                <a:srgbClr val="1A340C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3398">
              <a:solidFill>
                <a:srgbClr val="1A340C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399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28" name="Google Shape;228;p22"/>
          <p:cNvSpPr txBox="1"/>
          <p:nvPr/>
        </p:nvSpPr>
        <p:spPr>
          <a:xfrm>
            <a:off x="3224875" y="4379750"/>
            <a:ext cx="6485100" cy="1883100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>
                <a:solidFill>
                  <a:srgbClr val="595959"/>
                </a:solidFill>
              </a:rPr>
              <a:t>&lt;form action="upload.php" method="post" </a:t>
            </a:r>
            <a:r>
              <a:rPr lang="en-US" b="1">
                <a:solidFill>
                  <a:schemeClr val="lt1"/>
                </a:solidFill>
              </a:rPr>
              <a:t>enctype="multipart/form-data"</a:t>
            </a:r>
            <a:r>
              <a:rPr lang="en-US">
                <a:solidFill>
                  <a:srgbClr val="595959"/>
                </a:solidFill>
              </a:rPr>
              <a:t>&gt;</a:t>
            </a:r>
            <a:br>
              <a:rPr lang="en-US">
                <a:solidFill>
                  <a:srgbClr val="595959"/>
                </a:solidFill>
              </a:rPr>
            </a:br>
            <a:r>
              <a:rPr lang="en-US">
                <a:solidFill>
                  <a:srgbClr val="595959"/>
                </a:solidFill>
              </a:rPr>
              <a:t>   		 Select image to upload:</a:t>
            </a:r>
            <a:br>
              <a:rPr lang="en-US">
                <a:solidFill>
                  <a:srgbClr val="595959"/>
                </a:solidFill>
              </a:rPr>
            </a:br>
            <a:r>
              <a:rPr lang="en-US">
                <a:solidFill>
                  <a:srgbClr val="595959"/>
                </a:solidFill>
              </a:rPr>
              <a:t>   		 &lt;input type="file" name="fileToUpload" id="fileToUpload"&gt;</a:t>
            </a:r>
            <a:br>
              <a:rPr lang="en-US">
                <a:solidFill>
                  <a:srgbClr val="595959"/>
                </a:solidFill>
              </a:rPr>
            </a:br>
            <a:r>
              <a:rPr lang="en-US">
                <a:solidFill>
                  <a:srgbClr val="595959"/>
                </a:solidFill>
              </a:rPr>
              <a:t>   	 	&lt;input type="submit" value="Upload Image" name="submit"&gt;</a:t>
            </a:r>
            <a:br>
              <a:rPr lang="en-US">
                <a:solidFill>
                  <a:srgbClr val="595959"/>
                </a:solidFill>
              </a:rPr>
            </a:br>
            <a:r>
              <a:rPr lang="en-US">
                <a:solidFill>
                  <a:srgbClr val="595959"/>
                </a:solidFill>
              </a:rPr>
              <a:t>	&lt;/form&gt;</a:t>
            </a:r>
            <a:endParaRPr>
              <a:solidFill>
                <a:srgbClr val="595959"/>
              </a:solidFill>
            </a:endParaRPr>
          </a:p>
          <a:p>
            <a:pPr marL="456915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F2A818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398">
              <a:solidFill>
                <a:srgbClr val="1A340C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3398">
              <a:solidFill>
                <a:srgbClr val="1A340C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399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3"/>
          <p:cNvSpPr txBox="1"/>
          <p:nvPr/>
        </p:nvSpPr>
        <p:spPr>
          <a:xfrm>
            <a:off x="4459675" y="2258900"/>
            <a:ext cx="3280500" cy="8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http </a:t>
            </a:r>
            <a:endParaRPr sz="3600"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4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500" cy="53664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Работи с request &amp; response</a:t>
            </a:r>
            <a:endParaRPr sz="18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Stateless протокол, т.е. всяка заявка е независима от предходните</a:t>
            </a:r>
            <a:endParaRPr sz="18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24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400" cy="5028000"/>
          </a:xfrm>
          <a:prstGeom prst="rect">
            <a:avLst/>
          </a:prstGeom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>
                <a:solidFill>
                  <a:srgbClr val="FFFFFF"/>
                </a:solidFill>
              </a:rPr>
              <a:t>,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43" name="Google Shape;243;p24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</a:t>
            </a:r>
            <a:endParaRPr/>
          </a:p>
        </p:txBody>
      </p:sp>
      <p:sp>
        <p:nvSpPr>
          <p:cNvPr id="244" name="Google Shape;244;p24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pic>
        <p:nvPicPr>
          <p:cNvPr id="245" name="Google Shape;245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04750" y="1585000"/>
            <a:ext cx="6312925" cy="414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5"/>
          <p:cNvSpPr txBox="1"/>
          <p:nvPr/>
        </p:nvSpPr>
        <p:spPr>
          <a:xfrm>
            <a:off x="4459675" y="2258900"/>
            <a:ext cx="3280500" cy="8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GET/POST </a:t>
            </a:r>
            <a:endParaRPr sz="3600"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6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500" cy="53664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GET/POST</a:t>
            </a:r>
            <a:endParaRPr sz="18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Google Shape;259;p26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400" cy="5028000"/>
          </a:xfrm>
          <a:prstGeom prst="rect">
            <a:avLst/>
          </a:prstGeom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,</a:t>
            </a:r>
            <a:r>
              <a:rPr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GET: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извличане от съществуващ ресурс чрез URL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POST: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създава нов ресурс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sz="2400">
              <a:solidFill>
                <a:schemeClr val="dk1"/>
              </a:solidFill>
            </a:endParaRPr>
          </a:p>
        </p:txBody>
      </p:sp>
      <p:sp>
        <p:nvSpPr>
          <p:cNvPr id="260" name="Google Shape;260;p26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GET/POST</a:t>
            </a:r>
            <a:endParaRPr/>
          </a:p>
        </p:txBody>
      </p:sp>
      <p:sp>
        <p:nvSpPr>
          <p:cNvPr id="261" name="Google Shape;261;p26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7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500" cy="53664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GET/POST</a:t>
            </a:r>
            <a:endParaRPr sz="18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27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400" cy="5028000"/>
          </a:xfrm>
          <a:prstGeom prst="rect">
            <a:avLst/>
          </a:prstGeom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GET requests can be cached</a:t>
            </a:r>
            <a:endParaRPr sz="200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POST requests are never cached</a:t>
            </a:r>
            <a:endParaRPr sz="200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GET requests remain in the  browser history</a:t>
            </a: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POST requests do not remain in the browser history</a:t>
            </a: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GET requests can be bookmarked</a:t>
            </a:r>
            <a:endParaRPr sz="200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POST requests cannot be bookmarked</a:t>
            </a:r>
            <a:endParaRPr sz="200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2A818"/>
                </a:solidFill>
                <a:latin typeface="Arial"/>
                <a:ea typeface="Arial"/>
                <a:cs typeface="Arial"/>
                <a:sym typeface="Arial"/>
              </a:rPr>
              <a:t>GET requests should never be used when dealing with sensitive data - passwords, credit-card numbers</a:t>
            </a:r>
            <a:endParaRPr sz="2000">
              <a:solidFill>
                <a:srgbClr val="F2A81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2A818"/>
                </a:solidFill>
                <a:latin typeface="Arial"/>
                <a:ea typeface="Arial"/>
                <a:cs typeface="Arial"/>
                <a:sym typeface="Arial"/>
              </a:rPr>
              <a:t>Use POST requests instead</a:t>
            </a:r>
            <a:endParaRPr sz="2000">
              <a:solidFill>
                <a:srgbClr val="F2A81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GET requests should be used only to retrieve data</a:t>
            </a:r>
            <a:endParaRPr sz="200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GET requests have length restrictions - up to 250 signs</a:t>
            </a:r>
            <a:endParaRPr sz="200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POST requests have no restrictions on data length</a:t>
            </a:r>
            <a:endParaRPr sz="200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269" name="Google Shape;269;p27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GET/POST</a:t>
            </a:r>
            <a:endParaRPr/>
          </a:p>
        </p:txBody>
      </p:sp>
      <p:sp>
        <p:nvSpPr>
          <p:cNvPr id="270" name="Google Shape;270;p27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8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500" cy="53664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RESPONSE STATUS CODES</a:t>
            </a:r>
            <a:endParaRPr sz="18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28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400" cy="5028000"/>
          </a:xfrm>
          <a:prstGeom prst="rect">
            <a:avLst/>
          </a:prstGeom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1xx: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Informational Messages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2xx: 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Successful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3xx: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Redirection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4xx: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Client Error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5xx: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Server Error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28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GET/POST</a:t>
            </a:r>
            <a:endParaRPr/>
          </a:p>
        </p:txBody>
      </p:sp>
      <p:sp>
        <p:nvSpPr>
          <p:cNvPr id="279" name="Google Shape;279;p28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29"/>
          <p:cNvSpPr txBox="1"/>
          <p:nvPr/>
        </p:nvSpPr>
        <p:spPr>
          <a:xfrm>
            <a:off x="4459675" y="1863150"/>
            <a:ext cx="3280500" cy="15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working with user input</a:t>
            </a:r>
            <a:endParaRPr sz="3600"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0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latin typeface="Calibri"/>
                <a:ea typeface="Calibri"/>
                <a:cs typeface="Calibri"/>
                <a:sym typeface="Calibri"/>
              </a:rPr>
              <a:t>working with user input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92" name="Google Shape;292;p30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  <p:sp>
        <p:nvSpPr>
          <p:cNvPr id="293" name="Google Shape;293;p30"/>
          <p:cNvSpPr txBox="1"/>
          <p:nvPr/>
        </p:nvSpPr>
        <p:spPr>
          <a:xfrm>
            <a:off x="381000" y="2011050"/>
            <a:ext cx="6288600" cy="2606700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8000" tIns="72000" rIns="108000" bIns="72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434343"/>
                </a:solidFill>
              </a:rPr>
              <a:t>&lt;form action=“index.php” method=“get”&gt;</a:t>
            </a:r>
            <a:endParaRPr sz="1800">
              <a:solidFill>
                <a:srgbClr val="434343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434343"/>
              </a:solidFill>
            </a:endParaRPr>
          </a:p>
          <a:p>
            <a:pPr marL="0" lvl="0" indent="3873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434343"/>
                </a:solidFill>
              </a:rPr>
              <a:t>&lt;input type=“text” name=“age” /&gt;</a:t>
            </a:r>
            <a:endParaRPr sz="1800">
              <a:solidFill>
                <a:srgbClr val="434343"/>
              </a:solidFill>
            </a:endParaRPr>
          </a:p>
          <a:p>
            <a:pPr marL="0" lvl="0" indent="3873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434343"/>
                </a:solidFill>
              </a:rPr>
              <a:t>….</a:t>
            </a:r>
            <a:endParaRPr sz="1800">
              <a:solidFill>
                <a:srgbClr val="434343"/>
              </a:solidFill>
            </a:endParaRPr>
          </a:p>
          <a:p>
            <a:pPr marL="0" lvl="0" indent="3873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434343"/>
                </a:solidFill>
              </a:rPr>
              <a:t>&lt;input type=“submit” name=“submit” value=”Send” /&gt;</a:t>
            </a:r>
            <a:endParaRPr sz="1800">
              <a:solidFill>
                <a:srgbClr val="434343"/>
              </a:solidFill>
            </a:endParaRPr>
          </a:p>
          <a:p>
            <a:pPr marL="0" lvl="0" indent="3873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434343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434343"/>
                </a:solidFill>
              </a:rPr>
              <a:t>&lt;/form&gt;</a:t>
            </a:r>
            <a:endParaRPr sz="1800">
              <a:solidFill>
                <a:srgbClr val="434343"/>
              </a:solidFill>
            </a:endParaRP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Clr>
                <a:srgbClr val="C1C6D1"/>
              </a:buClr>
              <a:buSzPts val="1680"/>
              <a:buFont typeface="Noto Sans Symbols"/>
              <a:buNone/>
            </a:pPr>
            <a:endParaRPr sz="2400" b="1">
              <a:solidFill>
                <a:srgbClr val="11223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94" name="Google Shape;294;p30"/>
          <p:cNvSpPr txBox="1"/>
          <p:nvPr/>
        </p:nvSpPr>
        <p:spPr>
          <a:xfrm>
            <a:off x="381000" y="1423625"/>
            <a:ext cx="6288600" cy="587400"/>
          </a:xfrm>
          <a:prstGeom prst="rect">
            <a:avLst/>
          </a:prstGeom>
          <a:solidFill>
            <a:srgbClr val="ACB4C3">
              <a:alpha val="49800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8000" tIns="108000" rIns="108000" bIns="108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C1C6D1"/>
              </a:buClr>
              <a:buSzPts val="1680"/>
              <a:buFont typeface="Noto Sans Symbols"/>
              <a:buNone/>
            </a:pPr>
            <a:r>
              <a:rPr lang="en-US" sz="24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index.html</a:t>
            </a:r>
            <a:endParaRPr/>
          </a:p>
        </p:txBody>
      </p:sp>
      <p:sp>
        <p:nvSpPr>
          <p:cNvPr id="295" name="Google Shape;295;p30"/>
          <p:cNvSpPr txBox="1"/>
          <p:nvPr/>
        </p:nvSpPr>
        <p:spPr>
          <a:xfrm>
            <a:off x="5581775" y="5169452"/>
            <a:ext cx="5782800" cy="1301400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8000" tIns="72000" rIns="108000" bIns="72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</a:rPr>
              <a:t>&lt;?php $age = $_GET[‘age’];</a:t>
            </a:r>
            <a:endParaRPr sz="2400">
              <a:solidFill>
                <a:schemeClr val="dk1"/>
              </a:solidFill>
            </a:endParaRP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Clr>
                <a:srgbClr val="C1C6D1"/>
              </a:buClr>
              <a:buSzPts val="1680"/>
              <a:buFont typeface="Noto Sans Symbols"/>
              <a:buNone/>
            </a:pPr>
            <a:endParaRPr sz="240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96" name="Google Shape;296;p30"/>
          <p:cNvSpPr txBox="1"/>
          <p:nvPr/>
        </p:nvSpPr>
        <p:spPr>
          <a:xfrm>
            <a:off x="5581786" y="4674438"/>
            <a:ext cx="5782800" cy="495000"/>
          </a:xfrm>
          <a:prstGeom prst="rect">
            <a:avLst/>
          </a:prstGeom>
          <a:solidFill>
            <a:srgbClr val="ACB4C3">
              <a:alpha val="49800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8000" tIns="108000" rIns="108000" bIns="108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C1C6D1"/>
              </a:buClr>
              <a:buSzPts val="1680"/>
              <a:buFont typeface="Noto Sans Symbols"/>
              <a:buNone/>
            </a:pPr>
            <a:r>
              <a:rPr lang="en-US" sz="24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index.php</a:t>
            </a:r>
            <a:endParaRPr/>
          </a:p>
        </p:txBody>
      </p:sp>
      <p:sp>
        <p:nvSpPr>
          <p:cNvPr id="297" name="Google Shape;297;p30"/>
          <p:cNvSpPr/>
          <p:nvPr/>
        </p:nvSpPr>
        <p:spPr>
          <a:xfrm>
            <a:off x="1898659" y="1961505"/>
            <a:ext cx="1145100" cy="539700"/>
          </a:xfrm>
          <a:prstGeom prst="ellipse">
            <a:avLst/>
          </a:prstGeom>
          <a:noFill/>
          <a:ln w="38100" cap="flat" cmpd="sng">
            <a:solidFill>
              <a:srgbClr val="F2A81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rgbClr val="F2A81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" name="Google Shape;298;p30"/>
          <p:cNvSpPr/>
          <p:nvPr/>
        </p:nvSpPr>
        <p:spPr>
          <a:xfrm>
            <a:off x="2925775" y="1727690"/>
            <a:ext cx="5861800" cy="2890070"/>
          </a:xfrm>
          <a:custGeom>
            <a:avLst/>
            <a:gdLst/>
            <a:ahLst/>
            <a:cxnLst/>
            <a:rect l="l" t="t" r="r" b="b"/>
            <a:pathLst>
              <a:path w="6371522" h="5452962" extrusionOk="0">
                <a:moveTo>
                  <a:pt x="0" y="566592"/>
                </a:moveTo>
                <a:cubicBezTo>
                  <a:pt x="1425807" y="-276232"/>
                  <a:pt x="2481861" y="-130253"/>
                  <a:pt x="3543743" y="684142"/>
                </a:cubicBezTo>
                <a:cubicBezTo>
                  <a:pt x="4605625" y="1498537"/>
                  <a:pt x="6394897" y="3749871"/>
                  <a:pt x="6371291" y="5452962"/>
                </a:cubicBezTo>
              </a:path>
            </a:pathLst>
          </a:custGeom>
          <a:noFill/>
          <a:ln w="38100" cap="flat" cmpd="sng">
            <a:solidFill>
              <a:srgbClr val="F2A81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2A81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9" name="Google Shape;299;p30"/>
          <p:cNvSpPr/>
          <p:nvPr/>
        </p:nvSpPr>
        <p:spPr>
          <a:xfrm>
            <a:off x="3576803" y="1952489"/>
            <a:ext cx="1400700" cy="557700"/>
          </a:xfrm>
          <a:prstGeom prst="ellipse">
            <a:avLst/>
          </a:prstGeom>
          <a:noFill/>
          <a:ln w="38100" cap="flat" cmpd="sng">
            <a:solidFill>
              <a:srgbClr val="F2A81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rgbClr val="F2A81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0" name="Google Shape;300;p30"/>
          <p:cNvSpPr/>
          <p:nvPr/>
        </p:nvSpPr>
        <p:spPr>
          <a:xfrm rot="1495002">
            <a:off x="4343817" y="2851527"/>
            <a:ext cx="4952936" cy="1969965"/>
          </a:xfrm>
          <a:custGeom>
            <a:avLst/>
            <a:gdLst/>
            <a:ahLst/>
            <a:cxnLst/>
            <a:rect l="l" t="t" r="r" b="b"/>
            <a:pathLst>
              <a:path w="6371522" h="5452962" extrusionOk="0">
                <a:moveTo>
                  <a:pt x="0" y="566592"/>
                </a:moveTo>
                <a:cubicBezTo>
                  <a:pt x="1425807" y="-276232"/>
                  <a:pt x="2481861" y="-130253"/>
                  <a:pt x="3543743" y="684142"/>
                </a:cubicBezTo>
                <a:cubicBezTo>
                  <a:pt x="4605625" y="1498537"/>
                  <a:pt x="6394897" y="3749871"/>
                  <a:pt x="6371291" y="5452962"/>
                </a:cubicBezTo>
              </a:path>
            </a:pathLst>
          </a:custGeom>
          <a:noFill/>
          <a:ln w="38100" cap="flat" cmpd="sng">
            <a:solidFill>
              <a:srgbClr val="F2A81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2A81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1" name="Google Shape;301;p30"/>
          <p:cNvSpPr/>
          <p:nvPr/>
        </p:nvSpPr>
        <p:spPr>
          <a:xfrm>
            <a:off x="2626250" y="2595850"/>
            <a:ext cx="1651200" cy="587400"/>
          </a:xfrm>
          <a:prstGeom prst="ellipse">
            <a:avLst/>
          </a:prstGeom>
          <a:noFill/>
          <a:ln w="38100" cap="flat" cmpd="sng">
            <a:solidFill>
              <a:srgbClr val="F2A81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rgbClr val="F2A81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" name="Google Shape;302;p30"/>
          <p:cNvSpPr/>
          <p:nvPr/>
        </p:nvSpPr>
        <p:spPr>
          <a:xfrm rot="-10259142">
            <a:off x="3296842" y="3660778"/>
            <a:ext cx="5693183" cy="2151676"/>
          </a:xfrm>
          <a:custGeom>
            <a:avLst/>
            <a:gdLst/>
            <a:ahLst/>
            <a:cxnLst/>
            <a:rect l="l" t="t" r="r" b="b"/>
            <a:pathLst>
              <a:path w="6371522" h="5452962" extrusionOk="0">
                <a:moveTo>
                  <a:pt x="0" y="566592"/>
                </a:moveTo>
                <a:cubicBezTo>
                  <a:pt x="1425807" y="-276232"/>
                  <a:pt x="2481861" y="-130253"/>
                  <a:pt x="3543743" y="684142"/>
                </a:cubicBezTo>
                <a:cubicBezTo>
                  <a:pt x="4605625" y="1498537"/>
                  <a:pt x="6394897" y="3749871"/>
                  <a:pt x="6371291" y="5452962"/>
                </a:cubicBezTo>
              </a:path>
            </a:pathLst>
          </a:custGeom>
          <a:noFill/>
          <a:ln w="38100" cap="flat" cmpd="sng">
            <a:solidFill>
              <a:srgbClr val="F2A81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2A81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1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500" cy="53664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form action=“....” </a:t>
            </a:r>
            <a:endParaRPr sz="240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p31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400" cy="5028000"/>
          </a:xfrm>
          <a:prstGeom prst="rect">
            <a:avLst/>
          </a:prstGeom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action =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‘filename.php’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обработваме данните във 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filename.php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action =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/няма зададена стойност/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обработваме данните в същия файл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" name="Google Shape;310;p31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action</a:t>
            </a:r>
            <a:endParaRPr/>
          </a:p>
        </p:txBody>
      </p:sp>
      <p:sp>
        <p:nvSpPr>
          <p:cNvPr id="311" name="Google Shape;311;p31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4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Table of Contents</a:t>
            </a:r>
            <a:endParaRPr/>
          </a:p>
        </p:txBody>
      </p:sp>
      <p:sp>
        <p:nvSpPr>
          <p:cNvPr id="151" name="Google Shape;151;p14"/>
          <p:cNvSpPr txBox="1">
            <a:spLocks noGrp="1"/>
          </p:cNvSpPr>
          <p:nvPr>
            <p:ph type="body" idx="1"/>
          </p:nvPr>
        </p:nvSpPr>
        <p:spPr>
          <a:xfrm>
            <a:off x="196766" y="1371604"/>
            <a:ext cx="8182463" cy="4795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446087" lvl="0" indent="-446087" algn="l" rtl="0">
              <a:lnSpc>
                <a:spcPct val="121212"/>
              </a:lnSpc>
              <a:spcBef>
                <a:spcPts val="0"/>
              </a:spcBef>
              <a:spcAft>
                <a:spcPts val="0"/>
              </a:spcAft>
              <a:buSzPts val="3300"/>
              <a:buFont typeface="Calibri"/>
              <a:buAutoNum type="arabicPeriod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Array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446087" lvl="0" indent="-446087" algn="l" rtl="0">
              <a:lnSpc>
                <a:spcPct val="121212"/>
              </a:lnSpc>
              <a:spcBef>
                <a:spcPts val="0"/>
              </a:spcBef>
              <a:spcAft>
                <a:spcPts val="0"/>
              </a:spcAft>
              <a:buSzPts val="3300"/>
              <a:buFont typeface="Calibri"/>
              <a:buAutoNum type="arabicPeriod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Associative array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446087" lvl="0" indent="-446087" algn="l" rtl="0">
              <a:lnSpc>
                <a:spcPct val="121212"/>
              </a:lnSpc>
              <a:spcBef>
                <a:spcPts val="0"/>
              </a:spcBef>
              <a:spcAft>
                <a:spcPts val="0"/>
              </a:spcAft>
              <a:buSzPts val="3300"/>
              <a:buFont typeface="Calibri"/>
              <a:buAutoNum type="arabicPeriod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Global Arrays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446087" lvl="0" indent="-446087" algn="l" rtl="0">
              <a:lnSpc>
                <a:spcPct val="121212"/>
              </a:lnSpc>
              <a:spcBef>
                <a:spcPts val="0"/>
              </a:spcBef>
              <a:spcAft>
                <a:spcPts val="0"/>
              </a:spcAft>
              <a:buSzPts val="3300"/>
              <a:buFont typeface="Calibri"/>
              <a:buAutoNum type="arabicPeriod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http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446087" lvl="0" indent="-446087" algn="l" rtl="0">
              <a:lnSpc>
                <a:spcPct val="121212"/>
              </a:lnSpc>
              <a:spcBef>
                <a:spcPts val="0"/>
              </a:spcBef>
              <a:spcAft>
                <a:spcPts val="0"/>
              </a:spcAft>
              <a:buSzPts val="3300"/>
              <a:buFont typeface="Calibri"/>
              <a:buAutoNum type="arabicPeriod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Get/Post request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446087" lvl="0" indent="-446087" algn="l" rtl="0">
              <a:lnSpc>
                <a:spcPct val="121212"/>
              </a:lnSpc>
              <a:spcBef>
                <a:spcPts val="0"/>
              </a:spcBef>
              <a:spcAft>
                <a:spcPts val="0"/>
              </a:spcAft>
              <a:buSzPts val="3300"/>
              <a:buFont typeface="Calibri"/>
              <a:buAutoNum type="arabicPeriod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Working with user input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514041" lvl="0" indent="0" algn="l" rtl="0">
              <a:lnSpc>
                <a:spcPct val="121212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14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625" cy="196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2"/>
          <p:cNvSpPr txBox="1">
            <a:spLocks noGrp="1"/>
          </p:cNvSpPr>
          <p:nvPr>
            <p:ph type="body" idx="1"/>
          </p:nvPr>
        </p:nvSpPr>
        <p:spPr>
          <a:xfrm>
            <a:off x="2065510" y="1121144"/>
            <a:ext cx="9929724" cy="5276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Добавете във форма полета от типа </a:t>
            </a:r>
            <a:endParaRPr sz="1400"/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input type = “text”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input type="hidden"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input type="radio"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input type = “checkbox”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Кои са задължителните атрибути на 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-"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формата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-"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input полетата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Особености при атрибутите на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-"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input type="radio"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-"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input type = “checkbox”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	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Проверете какъв тип са данните, които получавате?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" name="Google Shape;317;p32"/>
          <p:cNvSpPr txBox="1">
            <a:spLocks noGrp="1"/>
          </p:cNvSpPr>
          <p:nvPr>
            <p:ph type="title"/>
          </p:nvPr>
        </p:nvSpPr>
        <p:spPr>
          <a:xfrm>
            <a:off x="1296957" y="100750"/>
            <a:ext cx="8399495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98"/>
              <a:buFont typeface="Calibri"/>
              <a:buNone/>
            </a:pPr>
            <a:r>
              <a:rPr lang="en-US"/>
              <a:t>задача</a:t>
            </a:r>
            <a:endParaRPr/>
          </a:p>
        </p:txBody>
      </p:sp>
      <p:sp>
        <p:nvSpPr>
          <p:cNvPr id="318" name="Google Shape;318;p32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34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5"/>
          <p:cNvSpPr txBox="1">
            <a:spLocks noGrp="1"/>
          </p:cNvSpPr>
          <p:nvPr>
            <p:ph type="body" idx="1"/>
          </p:nvPr>
        </p:nvSpPr>
        <p:spPr>
          <a:xfrm>
            <a:off x="80375" y="1196125"/>
            <a:ext cx="12055200" cy="52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456915" lvl="0" indent="-45691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▪"/>
            </a:pPr>
            <a:r>
              <a:rPr lang="en-US" sz="3200"/>
              <a:t>Vratsa Software – High-Quality Education, Profession and Jobs</a:t>
            </a:r>
            <a:endParaRPr/>
          </a:p>
          <a:p>
            <a:pPr marL="989981" lvl="1" indent="-380762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900"/>
              <a:buChar char="▪"/>
            </a:pPr>
            <a:r>
              <a:rPr lang="en-US" sz="2900" u="sng">
                <a:solidFill>
                  <a:schemeClr val="hlink"/>
                </a:solidFill>
                <a:hlinkClick r:id="rId3"/>
              </a:rPr>
              <a:t>www.vratsasoftware.com</a:t>
            </a:r>
            <a:r>
              <a:rPr lang="en-US" sz="2900"/>
              <a:t>  </a:t>
            </a:r>
            <a:endParaRPr/>
          </a:p>
          <a:p>
            <a:pPr marL="456915" lvl="0" indent="-456915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200"/>
              <a:buChar char="▪"/>
            </a:pPr>
            <a:r>
              <a:rPr lang="en-US" sz="3200"/>
              <a:t>The Nest Coworking</a:t>
            </a:r>
            <a:endParaRPr sz="3200"/>
          </a:p>
          <a:p>
            <a:pPr marL="989981" lvl="1" indent="-380762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000"/>
              <a:buChar char="▪"/>
            </a:pPr>
            <a:r>
              <a:rPr lang="en-US" sz="3000" u="sng">
                <a:solidFill>
                  <a:schemeClr val="hlink"/>
                </a:solidFill>
                <a:hlinkClick r:id="rId4"/>
              </a:rPr>
              <a:t>www.nest.bg</a:t>
            </a:r>
            <a:r>
              <a:rPr lang="en-US" sz="3000"/>
              <a:t> </a:t>
            </a:r>
            <a:endParaRPr sz="3000"/>
          </a:p>
          <a:p>
            <a:pPr marL="456915" lvl="0" indent="-456915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200"/>
              <a:buChar char="▪"/>
            </a:pPr>
            <a:r>
              <a:rPr lang="en-US" sz="3200"/>
              <a:t>Vratsa Software @ Facebook</a:t>
            </a:r>
            <a:endParaRPr/>
          </a:p>
          <a:p>
            <a:pPr marL="990575" lvl="1" indent="-38099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234465"/>
              </a:buClr>
              <a:buSzPts val="2900"/>
              <a:buChar char="▪"/>
            </a:pPr>
            <a:r>
              <a:rPr lang="en-US" sz="2900" u="sng">
                <a:solidFill>
                  <a:schemeClr val="hlink"/>
                </a:solidFill>
                <a:hlinkClick r:id="rId5"/>
              </a:rPr>
              <a:t>www.fb.com/VratsaSoftware</a:t>
            </a:r>
            <a:r>
              <a:rPr lang="en-US" sz="2900">
                <a:solidFill>
                  <a:srgbClr val="234465"/>
                </a:solidFill>
              </a:rPr>
              <a:t>  </a:t>
            </a:r>
            <a:endParaRPr sz="2900">
              <a:solidFill>
                <a:srgbClr val="234465"/>
              </a:solidFill>
            </a:endParaRPr>
          </a:p>
          <a:p>
            <a:pPr marL="456915" lvl="0" indent="-456915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200"/>
              <a:buChar char="▪"/>
            </a:pPr>
            <a:r>
              <a:rPr lang="en-US" sz="3200"/>
              <a:t>Slack Channel</a:t>
            </a:r>
            <a:endParaRPr sz="3200"/>
          </a:p>
          <a:p>
            <a:pPr marL="989981" lvl="1" indent="-469662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3200"/>
              <a:buChar char="▪"/>
            </a:pPr>
            <a:r>
              <a:rPr lang="en-US" sz="3200" u="sng">
                <a:solidFill>
                  <a:schemeClr val="hlink"/>
                </a:solidFill>
                <a:hlinkClick r:id="rId6"/>
              </a:rPr>
              <a:t>www.vso.slack.com</a:t>
            </a:r>
            <a:r>
              <a:rPr lang="en-US" sz="3200"/>
              <a:t> </a:t>
            </a:r>
            <a:endParaRPr sz="3200"/>
          </a:p>
          <a:p>
            <a:pPr marL="456915" lvl="0" indent="-241141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398"/>
              <a:buNone/>
            </a:pPr>
            <a:endParaRPr/>
          </a:p>
        </p:txBody>
      </p:sp>
      <p:sp>
        <p:nvSpPr>
          <p:cNvPr id="338" name="Google Shape;338;p35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Trainings @ Vratsa Software</a:t>
            </a:r>
            <a:endParaRPr/>
          </a:p>
        </p:txBody>
      </p:sp>
      <p:pic>
        <p:nvPicPr>
          <p:cNvPr id="339" name="Google Shape;339;p35">
            <a:hlinkClick r:id="rId7"/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9860073" y="3265920"/>
            <a:ext cx="1467096" cy="365922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35">
            <a:hlinkClick r:id="rId9"/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0258777" y="3608627"/>
            <a:ext cx="1118740" cy="1118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35">
            <a:hlinkClick r:id="rId11"/>
          </p:cNvPr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10335284" y="5017461"/>
            <a:ext cx="1042233" cy="10422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5"/>
          <p:cNvSpPr txBox="1"/>
          <p:nvPr/>
        </p:nvSpPr>
        <p:spPr>
          <a:xfrm>
            <a:off x="4459675" y="2180300"/>
            <a:ext cx="3280500" cy="79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ARRAY</a:t>
            </a:r>
            <a:endParaRPr sz="3600"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6"/>
          <p:cNvSpPr txBox="1">
            <a:spLocks noGrp="1"/>
          </p:cNvSpPr>
          <p:nvPr>
            <p:ph type="body" idx="1"/>
          </p:nvPr>
        </p:nvSpPr>
        <p:spPr>
          <a:xfrm>
            <a:off x="190402" y="1196125"/>
            <a:ext cx="11818096" cy="5201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456915" lvl="0" indent="-55216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300"/>
              <a:buChar char="▪"/>
            </a:pPr>
            <a:r>
              <a:rPr lang="en-US" sz="1800">
                <a:solidFill>
                  <a:srgbClr val="F2A818"/>
                </a:solidFill>
                <a:latin typeface="Arial"/>
                <a:ea typeface="Arial"/>
                <a:cs typeface="Arial"/>
                <a:sym typeface="Arial"/>
              </a:rPr>
              <a:t>Масивът</a:t>
            </a:r>
            <a:r>
              <a:rPr lang="en-US" sz="18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е променлива, която може да съхранява едновременно повече от една стойност.</a:t>
            </a:r>
            <a:endParaRPr sz="18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398"/>
              <a:buNone/>
            </a:pPr>
            <a:endParaRPr/>
          </a:p>
        </p:txBody>
      </p:sp>
      <p:sp>
        <p:nvSpPr>
          <p:cNvPr id="166" name="Google Shape;166;p16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ARRAY</a:t>
            </a:r>
            <a:endParaRPr/>
          </a:p>
        </p:txBody>
      </p:sp>
      <p:sp>
        <p:nvSpPr>
          <p:cNvPr id="167" name="Google Shape;167;p16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625" cy="196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sp>
        <p:nvSpPr>
          <p:cNvPr id="168" name="Google Shape;168;p16"/>
          <p:cNvSpPr txBox="1"/>
          <p:nvPr/>
        </p:nvSpPr>
        <p:spPr>
          <a:xfrm>
            <a:off x="914400" y="2492550"/>
            <a:ext cx="3941700" cy="2719500"/>
          </a:xfrm>
          <a:prstGeom prst="rect">
            <a:avLst/>
          </a:prstGeom>
          <a:solidFill>
            <a:srgbClr val="ACB4C3">
              <a:alpha val="14901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595959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</a:rPr>
              <a:t>$cars1 = "Volvo";</a:t>
            </a:r>
            <a:endParaRPr sz="3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</a:rPr>
              <a:t>$cars2 = "BMW"; </a:t>
            </a:r>
            <a:endParaRPr sz="3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</a:rPr>
              <a:t>$cars3 = "Toyota"; </a:t>
            </a:r>
            <a:endParaRPr sz="30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A818"/>
              </a:buClr>
              <a:buSzPts val="2399"/>
              <a:buFont typeface="Noto Sans Symbols"/>
              <a:buNone/>
            </a:pPr>
            <a:endParaRPr sz="2399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69" name="Google Shape;169;p16"/>
          <p:cNvSpPr txBox="1"/>
          <p:nvPr/>
        </p:nvSpPr>
        <p:spPr>
          <a:xfrm>
            <a:off x="5807500" y="3626100"/>
            <a:ext cx="5827200" cy="1100400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595959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</a:rPr>
              <a:t>$cars = ["Volvo", "BMW", "Toyota"]</a:t>
            </a: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398">
              <a:solidFill>
                <a:srgbClr val="1A340C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3398">
              <a:solidFill>
                <a:srgbClr val="1A340C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399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70" name="Google Shape;170;p16"/>
          <p:cNvSpPr txBox="1"/>
          <p:nvPr/>
        </p:nvSpPr>
        <p:spPr>
          <a:xfrm>
            <a:off x="5866950" y="2546325"/>
            <a:ext cx="5520000" cy="6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595959"/>
                </a:solidFill>
              </a:rPr>
              <a:t>този списък с променливи, може да бъде обединен в една - </a:t>
            </a:r>
            <a:r>
              <a:rPr lang="en-US" sz="1800" b="1">
                <a:solidFill>
                  <a:srgbClr val="F2A818"/>
                </a:solidFill>
              </a:rPr>
              <a:t>масив $cars</a:t>
            </a:r>
            <a:endParaRPr sz="1800" b="1">
              <a:solidFill>
                <a:srgbClr val="F2A818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7"/>
          <p:cNvSpPr txBox="1">
            <a:spLocks noGrp="1"/>
          </p:cNvSpPr>
          <p:nvPr>
            <p:ph type="body" idx="1"/>
          </p:nvPr>
        </p:nvSpPr>
        <p:spPr>
          <a:xfrm>
            <a:off x="190402" y="1196125"/>
            <a:ext cx="11818200" cy="52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456915" lvl="0" indent="-55216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300"/>
              <a:buChar char="▪"/>
            </a:pPr>
            <a:r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Достъпваме елементите в масива </a:t>
            </a:r>
            <a:r>
              <a:rPr lang="en-US" sz="1800">
                <a:solidFill>
                  <a:srgbClr val="F2A818"/>
                </a:solidFill>
                <a:latin typeface="Arial"/>
                <a:ea typeface="Arial"/>
                <a:cs typeface="Arial"/>
                <a:sym typeface="Arial"/>
              </a:rPr>
              <a:t>чрез индекси</a:t>
            </a:r>
            <a:r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започвайки броенето от </a:t>
            </a:r>
            <a:r>
              <a:rPr lang="en-US" sz="1800">
                <a:solidFill>
                  <a:srgbClr val="F2A818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8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398"/>
              <a:buNone/>
            </a:pPr>
            <a:endParaRPr/>
          </a:p>
        </p:txBody>
      </p:sp>
      <p:sp>
        <p:nvSpPr>
          <p:cNvPr id="177" name="Google Shape;177;p17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ARRAY</a:t>
            </a:r>
            <a:endParaRPr/>
          </a:p>
        </p:txBody>
      </p:sp>
      <p:sp>
        <p:nvSpPr>
          <p:cNvPr id="178" name="Google Shape;178;p17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sp>
        <p:nvSpPr>
          <p:cNvPr id="179" name="Google Shape;179;p17"/>
          <p:cNvSpPr txBox="1"/>
          <p:nvPr/>
        </p:nvSpPr>
        <p:spPr>
          <a:xfrm>
            <a:off x="546025" y="4048475"/>
            <a:ext cx="5786700" cy="1907100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595959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450"/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&lt;?php echo $cars[0];?&gt;</a:t>
            </a:r>
            <a:r>
              <a:rPr lang="en-US" sz="2400">
                <a:solidFill>
                  <a:srgbClr val="F2A818"/>
                </a:solidFill>
              </a:rPr>
              <a:t>//Volvo</a:t>
            </a:r>
            <a:endParaRPr sz="2400">
              <a:solidFill>
                <a:srgbClr val="F2A818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450"/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&lt;?php echo $cars[1];?&gt;</a:t>
            </a:r>
            <a:r>
              <a:rPr lang="en-US" sz="2400">
                <a:solidFill>
                  <a:srgbClr val="F2A818"/>
                </a:solidFill>
              </a:rPr>
              <a:t>//BMW</a:t>
            </a:r>
            <a:endParaRPr sz="2400">
              <a:solidFill>
                <a:srgbClr val="F2A818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450"/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&lt;?php echo $cars[2];?&gt;</a:t>
            </a:r>
            <a:r>
              <a:rPr lang="en-US" sz="2400">
                <a:solidFill>
                  <a:srgbClr val="F2A818"/>
                </a:solidFill>
              </a:rPr>
              <a:t>//Toyota</a:t>
            </a:r>
            <a:endParaRPr sz="2400">
              <a:solidFill>
                <a:srgbClr val="F2A818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A818"/>
              </a:buClr>
              <a:buSzPts val="2399"/>
              <a:buFont typeface="Noto Sans Symbols"/>
              <a:buNone/>
            </a:pPr>
            <a:endParaRPr sz="2399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80" name="Google Shape;180;p17"/>
          <p:cNvSpPr txBox="1"/>
          <p:nvPr/>
        </p:nvSpPr>
        <p:spPr>
          <a:xfrm>
            <a:off x="546025" y="2456675"/>
            <a:ext cx="5827200" cy="1100400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595959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</a:rPr>
              <a:t>$cars = ["Volvo", "BMW", "Toyota"]</a:t>
            </a: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398">
              <a:solidFill>
                <a:srgbClr val="1A340C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3398">
              <a:solidFill>
                <a:srgbClr val="1A340C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399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81" name="Google Shape;181;p17"/>
          <p:cNvSpPr txBox="1"/>
          <p:nvPr/>
        </p:nvSpPr>
        <p:spPr>
          <a:xfrm>
            <a:off x="7224675" y="3041825"/>
            <a:ext cx="3964200" cy="1526100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450"/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Не е задължително данните в масива да са от един и същи тип!</a:t>
            </a: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8"/>
          <p:cNvSpPr txBox="1"/>
          <p:nvPr/>
        </p:nvSpPr>
        <p:spPr>
          <a:xfrm>
            <a:off x="4459675" y="2180300"/>
            <a:ext cx="3280500" cy="12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ASSOCIATIVE</a:t>
            </a:r>
            <a:endParaRPr sz="3600"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ARRAY</a:t>
            </a:r>
            <a:endParaRPr sz="3600"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9"/>
          <p:cNvSpPr txBox="1">
            <a:spLocks noGrp="1"/>
          </p:cNvSpPr>
          <p:nvPr>
            <p:ph type="body" idx="1"/>
          </p:nvPr>
        </p:nvSpPr>
        <p:spPr>
          <a:xfrm>
            <a:off x="190402" y="1196125"/>
            <a:ext cx="11818200" cy="52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456915" lvl="0" indent="-55216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300"/>
              <a:buChar char="▪"/>
            </a:pPr>
            <a:r>
              <a:rPr lang="en-US" sz="1800">
                <a:solidFill>
                  <a:srgbClr val="F2A818"/>
                </a:solidFill>
                <a:latin typeface="Arial"/>
                <a:ea typeface="Arial"/>
                <a:cs typeface="Arial"/>
                <a:sym typeface="Arial"/>
              </a:rPr>
              <a:t>Асоциативните масиви</a:t>
            </a:r>
            <a:r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са масиви, чиито индекси са стрингове. Наричаме ги </a:t>
            </a:r>
            <a:r>
              <a:rPr lang="en-US" sz="1800">
                <a:solidFill>
                  <a:srgbClr val="F2A818"/>
                </a:solidFill>
                <a:latin typeface="Arial"/>
                <a:ea typeface="Arial"/>
                <a:cs typeface="Arial"/>
                <a:sym typeface="Arial"/>
              </a:rPr>
              <a:t>ключове</a:t>
            </a:r>
            <a:r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8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398"/>
              <a:buNone/>
            </a:pPr>
            <a:endParaRPr/>
          </a:p>
        </p:txBody>
      </p:sp>
      <p:sp>
        <p:nvSpPr>
          <p:cNvPr id="195" name="Google Shape;195;p19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ASSOCIATIVE ARRAY</a:t>
            </a:r>
            <a:endParaRPr/>
          </a:p>
        </p:txBody>
      </p:sp>
      <p:sp>
        <p:nvSpPr>
          <p:cNvPr id="196" name="Google Shape;196;p19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sp>
        <p:nvSpPr>
          <p:cNvPr id="197" name="Google Shape;197;p19"/>
          <p:cNvSpPr txBox="1"/>
          <p:nvPr/>
        </p:nvSpPr>
        <p:spPr>
          <a:xfrm>
            <a:off x="545075" y="3715750"/>
            <a:ext cx="3309900" cy="2378400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</a:rPr>
              <a:t>2//</a:t>
            </a:r>
            <a:endParaRPr sz="240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</a:rPr>
              <a:t>$ages = [];</a:t>
            </a: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</a:rPr>
              <a:t>$ages['Peter'] = "35";</a:t>
            </a: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</a:rPr>
              <a:t>$ages['Ben'] = "37";</a:t>
            </a: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</a:rPr>
              <a:t>$ages['Joe'] = "43";</a:t>
            </a:r>
            <a:endParaRPr sz="2399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98" name="Google Shape;198;p19"/>
          <p:cNvSpPr txBox="1"/>
          <p:nvPr/>
        </p:nvSpPr>
        <p:spPr>
          <a:xfrm>
            <a:off x="545075" y="2162700"/>
            <a:ext cx="9364500" cy="1100400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</a:rPr>
              <a:t>1//</a:t>
            </a:r>
            <a:endParaRPr sz="240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</a:rPr>
              <a:t>$ages = [</a:t>
            </a:r>
            <a:r>
              <a:rPr lang="en-US" sz="2400">
                <a:solidFill>
                  <a:srgbClr val="F2A818"/>
                </a:solidFill>
              </a:rPr>
              <a:t>"Peter"=&gt;"35",</a:t>
            </a:r>
            <a:r>
              <a:rPr lang="en-US" sz="2400">
                <a:solidFill>
                  <a:schemeClr val="dk1"/>
                </a:solidFill>
              </a:rPr>
              <a:t> </a:t>
            </a:r>
            <a:r>
              <a:rPr lang="en-US" sz="2400">
                <a:solidFill>
                  <a:schemeClr val="lt1"/>
                </a:solidFill>
              </a:rPr>
              <a:t>"Ben"=&gt;"37",</a:t>
            </a:r>
            <a:r>
              <a:rPr lang="en-US" sz="2400">
                <a:solidFill>
                  <a:schemeClr val="dk1"/>
                </a:solidFill>
              </a:rPr>
              <a:t> "Joe"=&gt;"43"]</a:t>
            </a: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398">
              <a:solidFill>
                <a:srgbClr val="1A340C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3398">
              <a:solidFill>
                <a:srgbClr val="1A340C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399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99" name="Google Shape;199;p19"/>
          <p:cNvSpPr txBox="1"/>
          <p:nvPr/>
        </p:nvSpPr>
        <p:spPr>
          <a:xfrm>
            <a:off x="5639025" y="3795025"/>
            <a:ext cx="4270500" cy="20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1//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и </a:t>
            </a: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2//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са начини да декларираме променлива масив и да зададем стойности на нейните </a:t>
            </a: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елементи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0"/>
          <p:cNvSpPr txBox="1">
            <a:spLocks noGrp="1"/>
          </p:cNvSpPr>
          <p:nvPr>
            <p:ph type="body" idx="1"/>
          </p:nvPr>
        </p:nvSpPr>
        <p:spPr>
          <a:xfrm>
            <a:off x="190402" y="1196125"/>
            <a:ext cx="11818200" cy="52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Опечатване на целия масив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Отпечатване на елемент от масива 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Проверяваме броя на елементите на масива, 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стойността и типа им 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6915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398"/>
              <a:buNone/>
            </a:pPr>
            <a:endParaRPr/>
          </a:p>
        </p:txBody>
      </p:sp>
      <p:sp>
        <p:nvSpPr>
          <p:cNvPr id="206" name="Google Shape;206;p20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ARRAY</a:t>
            </a:r>
            <a:endParaRPr/>
          </a:p>
        </p:txBody>
      </p:sp>
      <p:sp>
        <p:nvSpPr>
          <p:cNvPr id="207" name="Google Shape;207;p20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sp>
        <p:nvSpPr>
          <p:cNvPr id="208" name="Google Shape;208;p20"/>
          <p:cNvSpPr txBox="1"/>
          <p:nvPr/>
        </p:nvSpPr>
        <p:spPr>
          <a:xfrm>
            <a:off x="4653800" y="1517525"/>
            <a:ext cx="2891400" cy="645600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456915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2A818"/>
                </a:solidFill>
              </a:rPr>
              <a:t>print_r($ages)</a:t>
            </a:r>
            <a:endParaRPr sz="2400">
              <a:solidFill>
                <a:srgbClr val="F2A818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398">
              <a:solidFill>
                <a:srgbClr val="1A340C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3398">
              <a:solidFill>
                <a:srgbClr val="1A340C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399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09" name="Google Shape;209;p20"/>
          <p:cNvSpPr txBox="1"/>
          <p:nvPr/>
        </p:nvSpPr>
        <p:spPr>
          <a:xfrm>
            <a:off x="5427125" y="2783400"/>
            <a:ext cx="3858900" cy="645600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456915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2A818"/>
                </a:solidFill>
              </a:rPr>
              <a:t>echo $ages[‘Peter’]</a:t>
            </a:r>
            <a:endParaRPr sz="2400">
              <a:solidFill>
                <a:srgbClr val="F2A818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398">
              <a:solidFill>
                <a:srgbClr val="1A340C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3398">
              <a:solidFill>
                <a:srgbClr val="1A340C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399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10" name="Google Shape;210;p20"/>
          <p:cNvSpPr txBox="1"/>
          <p:nvPr/>
        </p:nvSpPr>
        <p:spPr>
          <a:xfrm>
            <a:off x="6025500" y="4359925"/>
            <a:ext cx="3858900" cy="645600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456915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2A818"/>
                </a:solidFill>
              </a:rPr>
              <a:t>var_dump($ages)</a:t>
            </a:r>
            <a:endParaRPr sz="2400">
              <a:solidFill>
                <a:srgbClr val="F2A818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398">
              <a:solidFill>
                <a:srgbClr val="1A340C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3398">
              <a:solidFill>
                <a:srgbClr val="1A340C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399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1"/>
          <p:cNvSpPr txBox="1"/>
          <p:nvPr/>
        </p:nvSpPr>
        <p:spPr>
          <a:xfrm>
            <a:off x="4459675" y="2258900"/>
            <a:ext cx="3280500" cy="8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GLOBAL ARRAYS</a:t>
            </a:r>
            <a:endParaRPr sz="3600"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1_SoftUni3_1">
  <a:themeElements>
    <a:clrScheme name="Custom 2">
      <a:dk1>
        <a:srgbClr val="474A8A"/>
      </a:dk1>
      <a:lt1>
        <a:srgbClr val="C2C906"/>
      </a:lt1>
      <a:dk2>
        <a:srgbClr val="474A8A"/>
      </a:dk2>
      <a:lt2>
        <a:srgbClr val="FFFFFF"/>
      </a:lt2>
      <a:accent1>
        <a:srgbClr val="72F76D"/>
      </a:accent1>
      <a:accent2>
        <a:srgbClr val="00B050"/>
      </a:accent2>
      <a:accent3>
        <a:srgbClr val="44A9F8"/>
      </a:accent3>
      <a:accent4>
        <a:srgbClr val="308FA0"/>
      </a:accent4>
      <a:accent5>
        <a:srgbClr val="67748E"/>
      </a:accent5>
      <a:accent6>
        <a:srgbClr val="F4F5F7"/>
      </a:accent6>
      <a:hlink>
        <a:srgbClr val="5AF244"/>
      </a:hlink>
      <a:folHlink>
        <a:srgbClr val="F6C78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857</Words>
  <Application>Microsoft Office PowerPoint</Application>
  <PresentationFormat>По избор</PresentationFormat>
  <Paragraphs>251</Paragraphs>
  <Slides>23</Slides>
  <Notes>23</Notes>
  <HiddenSlides>0</HiddenSlides>
  <MMClips>0</MMClips>
  <ScaleCrop>false</ScaleCrop>
  <HeadingPairs>
    <vt:vector size="6" baseType="variant">
      <vt:variant>
        <vt:lpstr>Използвани шрифтове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Заглавия на слайдовете</vt:lpstr>
      </vt:variant>
      <vt:variant>
        <vt:i4>23</vt:i4>
      </vt:variant>
    </vt:vector>
  </HeadingPairs>
  <TitlesOfParts>
    <vt:vector size="29" baseType="lpstr">
      <vt:lpstr>Arial</vt:lpstr>
      <vt:lpstr>Calibri</vt:lpstr>
      <vt:lpstr>Roboto</vt:lpstr>
      <vt:lpstr>Consolas</vt:lpstr>
      <vt:lpstr>Noto Sans Symbols</vt:lpstr>
      <vt:lpstr>1_SoftUni3_1</vt:lpstr>
      <vt:lpstr>Working with user input</vt:lpstr>
      <vt:lpstr>Table of Contents</vt:lpstr>
      <vt:lpstr>Презентация на PowerPoint</vt:lpstr>
      <vt:lpstr>ARRAY</vt:lpstr>
      <vt:lpstr>ARRAY</vt:lpstr>
      <vt:lpstr>Презентация на PowerPoint</vt:lpstr>
      <vt:lpstr>ASSOCIATIVE ARRAY</vt:lpstr>
      <vt:lpstr>ARRAY</vt:lpstr>
      <vt:lpstr>Презентация на PowerPoint</vt:lpstr>
      <vt:lpstr>GLOBAL ARRAYS</vt:lpstr>
      <vt:lpstr>Презентация на PowerPoint</vt:lpstr>
      <vt:lpstr>http</vt:lpstr>
      <vt:lpstr>Презентация на PowerPoint</vt:lpstr>
      <vt:lpstr>GET/POST</vt:lpstr>
      <vt:lpstr>GET/POST</vt:lpstr>
      <vt:lpstr>GET/POST</vt:lpstr>
      <vt:lpstr>Презентация на PowerPoint</vt:lpstr>
      <vt:lpstr>working with user input</vt:lpstr>
      <vt:lpstr>action</vt:lpstr>
      <vt:lpstr>задача</vt:lpstr>
      <vt:lpstr>Презентация на PowerPoint</vt:lpstr>
      <vt:lpstr>Презентация на PowerPoint</vt:lpstr>
      <vt:lpstr>Trainings @ Vratsa Software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Working with user input</dc:title>
  <dc:creator>Milena</dc:creator>
  <cp:lastModifiedBy>Ariel</cp:lastModifiedBy>
  <cp:revision>2</cp:revision>
  <dcterms:modified xsi:type="dcterms:W3CDTF">2020-01-09T20:40:31Z</dcterms:modified>
</cp:coreProperties>
</file>